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9" r:id="rId9"/>
    <p:sldId id="270" r:id="rId10"/>
    <p:sldId id="271" r:id="rId11"/>
    <p:sldId id="265" r:id="rId12"/>
    <p:sldId id="266" r:id="rId13"/>
    <p:sldId id="267" r:id="rId14"/>
    <p:sldId id="272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90" autoAdjust="0"/>
    <p:restoredTop sz="94660"/>
  </p:normalViewPr>
  <p:slideViewPr>
    <p:cSldViewPr>
      <p:cViewPr varScale="1">
        <p:scale>
          <a:sx n="83" d="100"/>
          <a:sy n="83" d="100"/>
        </p:scale>
        <p:origin x="-145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B21EB49-A164-4807-8E35-7926152BF00D}" type="datetimeFigureOut">
              <a:rPr lang="pl-PL" smtClean="0"/>
              <a:pPr/>
              <a:t>05.10.2022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E49918-AF20-4F09-91F6-36DD5E4CAB3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System kształcenia </a:t>
            </a:r>
            <a:br>
              <a:rPr lang="pl-PL" dirty="0" smtClean="0"/>
            </a:br>
            <a:r>
              <a:rPr lang="pl-PL" dirty="0" smtClean="0"/>
              <a:t>w Portugalii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5715016"/>
            <a:ext cx="4714908" cy="53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35785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Kształcenie uniwersyteckie daje następujące stopnie akademickie: </a:t>
            </a:r>
          </a:p>
          <a:p>
            <a:r>
              <a:rPr lang="pl-PL" i="1" dirty="0" err="1" smtClean="0">
                <a:latin typeface="Arial" pitchFamily="34" charset="0"/>
                <a:cs typeface="Arial" pitchFamily="34" charset="0"/>
              </a:rPr>
              <a:t>bacharel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– po trzyletnim kształceniu,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z programem technicznym, kulturowym, uprawnia do wykonywania określonych zawodów;</a:t>
            </a:r>
          </a:p>
          <a:p>
            <a:r>
              <a:rPr lang="pl-PL" i="1" dirty="0" err="1" smtClean="0">
                <a:latin typeface="Arial" pitchFamily="34" charset="0"/>
                <a:cs typeface="Arial" pitchFamily="34" charset="0"/>
              </a:rPr>
              <a:t>licenciado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– czteroletni cykl kształcenia,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z programem technicznym, kulturowym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i specjalistycznym w danej dziedzinie;</a:t>
            </a:r>
          </a:p>
          <a:p>
            <a:r>
              <a:rPr lang="pl-PL" i="1" dirty="0" err="1" smtClean="0">
                <a:latin typeface="Arial" pitchFamily="34" charset="0"/>
                <a:cs typeface="Arial" pitchFamily="34" charset="0"/>
              </a:rPr>
              <a:t>mestre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– pogłębiona wiedza z danego obszaru naukowego oraz umiejętność prowadzenia badań;</a:t>
            </a:r>
          </a:p>
          <a:p>
            <a:r>
              <a:rPr lang="pl-PL" i="1" dirty="0" err="1" smtClean="0">
                <a:latin typeface="Arial" pitchFamily="34" charset="0"/>
                <a:cs typeface="Arial" pitchFamily="34" charset="0"/>
              </a:rPr>
              <a:t>doutor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– wysoki poziom kulturowy oraz zdolność prowadzenia badań w konkretnej dziedzinie wiedzy.</a:t>
            </a:r>
          </a:p>
          <a:p>
            <a:endParaRPr lang="pl-PL" dirty="0"/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5929330"/>
            <a:ext cx="4714908" cy="53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/>
          </a:bodyPr>
          <a:lstStyle/>
          <a:p>
            <a:r>
              <a:rPr lang="pl-PL" sz="3600" dirty="0" smtClean="0"/>
              <a:t>		Nauczyciel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28575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	Rozpoczęcie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pracy w zawodzie nauczyciela następuje po spełnieniu wymagań dotyczących wykształcenia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i umiejętności zawodowych. Nauczyciele prowadzący zajęcia w przedszkolach oraz w I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II cyklu edukacji obowiązkowej kształcą się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Kolegiach Nauczycielskich (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Escolas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Superiores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pl-PL" dirty="0" err="1" smtClean="0">
                <a:latin typeface="Arial" pitchFamily="34" charset="0"/>
                <a:cs typeface="Arial" pitchFamily="34" charset="0"/>
              </a:rPr>
              <a:t>Educação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), które działają przy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uniwersytetach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i politechnikach. Nauczyciele zatrudnieni w III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cyklu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i w szkołach średnich II stopnia kształcą się na uniwersytetach.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5857892"/>
            <a:ext cx="4714908" cy="536087"/>
          </a:xfrm>
          <a:prstGeom prst="rect">
            <a:avLst/>
          </a:prstGeom>
          <a:noFill/>
        </p:spPr>
      </p:pic>
      <p:pic>
        <p:nvPicPr>
          <p:cNvPr id="2050" name="Picture 2" descr="C:\Users\ASUS\Desktop\nauczycie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071942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Awans zawodowy nauczycieli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2483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	Awans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zawodowy i finansowy w karierze nauczyciela w edukacji przedszkolnej, podstawowej i średniej uzależniony jest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w Portugalii od: stażu pracy, oceny pracy nauczyciela, posiadanych kwalifikacji. (Tytuł licencjata wraz z przygotowaniem pedagogicznym, tytuł magistra lub doktora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w zakresie nauk pedagogicznych lub danego przedmiotu).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5857892"/>
            <a:ext cx="4714908" cy="536087"/>
          </a:xfrm>
          <a:prstGeom prst="rect">
            <a:avLst/>
          </a:prstGeom>
          <a:noFill/>
        </p:spPr>
      </p:pic>
      <p:pic>
        <p:nvPicPr>
          <p:cNvPr id="1026" name="Picture 2" descr="C:\Users\ASUS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429132"/>
            <a:ext cx="2002959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	Postęp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w pracy szkół i prawidłowość realizacji narodowych programów nauczania są sprawdzane przez wyspecjalizowaną agendę Ministerstwa Edukacji na każdym etapie kształcenia podczas całego roku szkolnego. Wyniki służą porównywaniu	poziomów nauczania w poszczególnych szkołach.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5786454"/>
            <a:ext cx="4714908" cy="53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537456"/>
          </a:xfrm>
        </p:spPr>
        <p:txBody>
          <a:bodyPr/>
          <a:lstStyle/>
          <a:p>
            <a:r>
              <a:rPr lang="pl-PL" dirty="0" smtClean="0"/>
              <a:t>	Dziękuję za uwagę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71604" y="857232"/>
            <a:ext cx="6615130" cy="5786478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sz="3600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5857892"/>
            <a:ext cx="4714908" cy="53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	Edukacja przedszkolna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748278"/>
          </a:xfrm>
        </p:spPr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Edukacja przedszkolna w Portugalii stanowi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pierwszy etap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kształcenia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. 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Jest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nieobowiązkowa dla dzieci w wieku od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do 5 lat, a placówki przedszkolne prowadzone są zarówno przez państwo, jak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podmioty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prywatne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i spółdzielcze, instytucje wsparcia społecznego oraz organizacje non-profit.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6000768"/>
            <a:ext cx="4714908" cy="536087"/>
          </a:xfrm>
          <a:prstGeom prst="rect">
            <a:avLst/>
          </a:prstGeom>
          <a:noFill/>
        </p:spPr>
      </p:pic>
      <p:pic>
        <p:nvPicPr>
          <p:cNvPr id="1026" name="Picture 2" descr="C:\Users\ASUS\Desktop\przedszko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214818"/>
            <a:ext cx="2638425" cy="1733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Kształcenie obowiązkowe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00240"/>
            <a:ext cx="7239000" cy="4455496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	Kształcenie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jest obowiązkowe w wieku od 6 do 15 lat. Uczniowie, którzy osiągnęli limit wieku kształcenia obowiązkowego (15 lat),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a nie ukończyli z pozytywnymi ocenami IX klasy, mogą kontynuować kształcenie obowiązkowe w ramach kształcenia dorosłych.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6000768"/>
            <a:ext cx="4714908" cy="53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Ogólne zasady dotyczące organizacji roku szkolnego: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819716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latin typeface="Arial" pitchFamily="34" charset="0"/>
                <a:cs typeface="Arial" pitchFamily="34" charset="0"/>
              </a:rPr>
              <a:t>Ferie: w okresie Świąt Bożego Narodzenia – od 18 grudnia do 3 stycznia; 2 tygodnie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czasie karnawału, 1 tydzień na Wielkanoc. Rok szkolny  rozpoczyna się pomiędzy 12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16 września i kończy się około 15 czerwca. 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Wszystkie egzaminy końcowe odbywają się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w czasie wakacji.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5929330"/>
            <a:ext cx="4714908" cy="536087"/>
          </a:xfrm>
          <a:prstGeom prst="rect">
            <a:avLst/>
          </a:prstGeom>
          <a:noFill/>
        </p:spPr>
      </p:pic>
      <p:pic>
        <p:nvPicPr>
          <p:cNvPr id="1026" name="Picture 2" descr="C:\Users\ASUS\Desktop\kalendarz rok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4286256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Szkoła podstawowa (</a:t>
            </a:r>
            <a:r>
              <a:rPr lang="pl-PL" dirty="0" err="1" smtClean="0"/>
              <a:t>ansino</a:t>
            </a:r>
            <a:r>
              <a:rPr lang="pl-PL" dirty="0" smtClean="0"/>
              <a:t> </a:t>
            </a:r>
            <a:r>
              <a:rPr lang="pl-PL" dirty="0" err="1" smtClean="0"/>
              <a:t>básico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533832"/>
          </a:xfrm>
        </p:spPr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pPr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Jest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powszechna, obowiązkowa, bezpłatna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i jednolita. Trwa 9 lat. Obejmuje dzieci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i młodzież w wieku od 6 do 15 lat.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5857892"/>
            <a:ext cx="4714908" cy="536087"/>
          </a:xfrm>
          <a:prstGeom prst="rect">
            <a:avLst/>
          </a:prstGeom>
          <a:noFill/>
        </p:spPr>
      </p:pic>
      <p:pic>
        <p:nvPicPr>
          <p:cNvPr id="2050" name="Picture 2" descr="C:\Users\ASUS\Desktop\szkoła podstawow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3714752"/>
            <a:ext cx="2833689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000660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Szkoła podstawowa obejmuje 3 cykle: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czteroletni cykl nauczania zintegrowanego prowadzony przez jednego nauczyciela, wspomaganego niekiedy przez nauczycieli specjalistów z danej dziedziny; dwuletni cykl kształcenia przygotowawczego - opiera się na nauczaniu przedmiotowym; trzyletni cykl przygotowujący uczniów do podjęcia decyzji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wyborze i kierunku dalszej nauki, a także dający podstawową wiedzę techniczno-zawodową.	</a:t>
            </a:r>
          </a:p>
          <a:p>
            <a:pPr algn="just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  Oprócz	przedmiotów obowiązkowych jest możliwość wyboru przedmiotów dodatkowych.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5929330"/>
            <a:ext cx="4714908" cy="53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Ocena, promocja i kwalifikacje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357190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pPr>
              <a:buNone/>
            </a:pPr>
            <a:r>
              <a:rPr lang="pl-PL" dirty="0" smtClean="0"/>
              <a:t>  </a:t>
            </a:r>
            <a:r>
              <a:rPr lang="pl-PL" dirty="0" smtClean="0"/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Ocenianie 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na  etapie	  nauczania zintegrowanego jest opisowe, natomiast 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latin typeface="Arial" pitchFamily="34" charset="0"/>
                <a:cs typeface="Arial" pitchFamily="34" charset="0"/>
              </a:rPr>
              <a:t>w dwóch następnych cyklach stosowane są oceny cyfrowe w skali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2 - 5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. Po zakończeniu kształcenia w szkole podstawowej uczniowie otrzymują dyplom dający wstęp do szkoły średniej.</a:t>
            </a: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5857892"/>
            <a:ext cx="4714908" cy="536087"/>
          </a:xfrm>
          <a:prstGeom prst="rect">
            <a:avLst/>
          </a:prstGeom>
          <a:noFill/>
        </p:spPr>
      </p:pic>
      <p:pic>
        <p:nvPicPr>
          <p:cNvPr id="3074" name="Picture 2" descr="C:\Users\ASUS\Desktop\ocen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4000504"/>
            <a:ext cx="260985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r>
              <a:rPr lang="pl-PL" sz="3400" dirty="0" smtClean="0"/>
              <a:t>		Szkoła średnia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4714908"/>
          </a:xfrm>
        </p:spPr>
        <p:txBody>
          <a:bodyPr>
            <a:normAutofit fontScale="92500" lnSpcReduction="20000"/>
          </a:bodyPr>
          <a:lstStyle/>
          <a:p>
            <a:r>
              <a:rPr lang="pl-PL" sz="2800" b="1" dirty="0" smtClean="0">
                <a:latin typeface="Arial" pitchFamily="34" charset="0"/>
                <a:cs typeface="Arial" pitchFamily="34" charset="0"/>
              </a:rPr>
              <a:t>Szkoła średnia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pl-PL" sz="2800" i="1" dirty="0" err="1" smtClean="0">
                <a:latin typeface="Arial" pitchFamily="34" charset="0"/>
                <a:cs typeface="Arial" pitchFamily="34" charset="0"/>
              </a:rPr>
              <a:t>ensino</a:t>
            </a:r>
            <a:r>
              <a:rPr lang="pl-PL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800" i="1" dirty="0" err="1" smtClean="0">
                <a:latin typeface="Arial" pitchFamily="34" charset="0"/>
                <a:cs typeface="Arial" pitchFamily="34" charset="0"/>
              </a:rPr>
              <a:t>secundário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) oferuje kierunki: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ogólnokształcący, techniczny,  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zawodowy oraz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artystyczny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Ukończenie pierwszego otwiera drogę na studia wyższe. Kierunek techniczny daje możliwość kontynuowania nauki na studiach wyższych </a:t>
            </a:r>
            <a:r>
              <a:rPr lang="pl-PL" sz="2800" dirty="0" err="1" smtClean="0">
                <a:latin typeface="Arial" pitchFamily="34" charset="0"/>
                <a:cs typeface="Arial" pitchFamily="34" charset="0"/>
              </a:rPr>
              <a:t>nieuniwersyteckich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. Zaś szkoły zawodowe uprawniają do podjęcia pracy lub dalszej nauki dającej dyplom. </a:t>
            </a:r>
          </a:p>
          <a:p>
            <a:r>
              <a:rPr lang="pl-PL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800" dirty="0" smtClean="0">
                <a:latin typeface="Arial" pitchFamily="34" charset="0"/>
                <a:cs typeface="Arial" pitchFamily="34" charset="0"/>
              </a:rPr>
              <a:t>Szkołę średnią kończą egzaminy zewnętrzne organizowane przez Biuro ds. Oceniania. Wyniki egzaminów są podstawą do przyjęcia na studia wyższe. </a:t>
            </a:r>
          </a:p>
          <a:p>
            <a:endParaRPr lang="pl-PL" dirty="0"/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5929330"/>
            <a:ext cx="4714908" cy="53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285860"/>
          </a:xfrm>
        </p:spPr>
        <p:txBody>
          <a:bodyPr>
            <a:normAutofit/>
          </a:bodyPr>
          <a:lstStyle/>
          <a:p>
            <a:r>
              <a:rPr lang="pl-PL" sz="3400" dirty="0" smtClean="0"/>
              <a:t>	Szkolnictwo wyższe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71612"/>
            <a:ext cx="7239000" cy="2357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Szkolnictwo wyższe: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uczelnie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uniwersyteckie,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uczelnie politechniczne;</a:t>
            </a: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czelnie artystyczne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C:\Users\ASUS\Desktop\l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5929330"/>
            <a:ext cx="4714908" cy="536087"/>
          </a:xfrm>
          <a:prstGeom prst="rect">
            <a:avLst/>
          </a:prstGeom>
          <a:noFill/>
        </p:spPr>
      </p:pic>
      <p:pic>
        <p:nvPicPr>
          <p:cNvPr id="4099" name="Picture 3" descr="C:\Users\ASUS\Desktop\szkolnictwo wyższ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786190"/>
            <a:ext cx="3000396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194</TotalTime>
  <Words>225</Words>
  <Application>Microsoft Office PowerPoint</Application>
  <PresentationFormat>Pokaz na ekranie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Bogaty</vt:lpstr>
      <vt:lpstr>System kształcenia  w Portugalii</vt:lpstr>
      <vt:lpstr> Edukacja przedszkolna</vt:lpstr>
      <vt:lpstr>Kształcenie obowiązkowe</vt:lpstr>
      <vt:lpstr>Ogólne zasady dotyczące organizacji roku szkolnego:</vt:lpstr>
      <vt:lpstr>Szkoła podstawowa (ansino básico)</vt:lpstr>
      <vt:lpstr>Slajd 6</vt:lpstr>
      <vt:lpstr>Ocena, promocja i kwalifikacje</vt:lpstr>
      <vt:lpstr>  Szkoła średnia</vt:lpstr>
      <vt:lpstr> Szkolnictwo wyższe</vt:lpstr>
      <vt:lpstr>Slajd 10</vt:lpstr>
      <vt:lpstr>  Nauczyciel</vt:lpstr>
      <vt:lpstr>Awans zawodowy nauczycieli </vt:lpstr>
      <vt:lpstr>Slajd 13</vt:lpstr>
      <vt:lpstr> 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ASUS</dc:creator>
  <cp:lastModifiedBy>ASUS</cp:lastModifiedBy>
  <cp:revision>106</cp:revision>
  <dcterms:created xsi:type="dcterms:W3CDTF">2022-08-19T17:47:15Z</dcterms:created>
  <dcterms:modified xsi:type="dcterms:W3CDTF">2022-10-05T18:41:48Z</dcterms:modified>
</cp:coreProperties>
</file>